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9" r:id="rId2"/>
    <p:sldId id="261" r:id="rId3"/>
    <p:sldId id="262" r:id="rId4"/>
    <p:sldId id="285" r:id="rId5"/>
    <p:sldId id="281" r:id="rId6"/>
    <p:sldId id="286" r:id="rId7"/>
    <p:sldId id="271" r:id="rId8"/>
    <p:sldId id="268" r:id="rId9"/>
    <p:sldId id="277" r:id="rId10"/>
    <p:sldId id="287" r:id="rId11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B980689-37DF-2FF3-FC0E-0233768A1F80}" name="이지혜B" initials="지이" userId="S::cozyhye@neungyule.com::c04a0040-3775-484f-848d-b6efd07179ef" providerId="AD"/>
  <p188:author id="{7639C0CB-8BC6-FFD4-43FC-CBF7009B45A7}" name="커티스" initials="CT" userId="S::cthompson@neungyule.com::544ab4df-5c9e-4f20-9e38-9a5f99f503f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C298"/>
    <a:srgbClr val="E4007F"/>
    <a:srgbClr val="ED9DAC"/>
    <a:srgbClr val="00B0EF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0"/>
    <p:restoredTop sz="94691"/>
  </p:normalViewPr>
  <p:slideViewPr>
    <p:cSldViewPr snapToGrid="0">
      <p:cViewPr varScale="1">
        <p:scale>
          <a:sx n="101" d="100"/>
          <a:sy n="101" d="100"/>
        </p:scale>
        <p:origin x="91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9767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7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36850" y="651600"/>
            <a:ext cx="1752094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697673"/>
            <a:ext cx="331372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Middle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English 2</a:t>
            </a:r>
            <a:endParaRPr lang="en-US" altLang="ko-Kore-KR" dirty="0">
              <a:effectLst/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73443D23-ED14-3701-321A-1C28F0214A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6445" y="2232001"/>
            <a:ext cx="10039109" cy="2593111"/>
          </a:xfrm>
        </p:spPr>
        <p:txBody>
          <a:bodyPr>
            <a:normAutofit/>
          </a:bodyPr>
          <a:lstStyle/>
          <a:p>
            <a:r>
              <a:rPr lang="en-US" altLang="ko-KR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7 </a:t>
            </a:r>
            <a:b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Buy, Sell, Share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746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DAB731-60B3-7679-F01D-D6CDD8045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8660112E-02E1-450B-8A84-2701499B950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807C522-6391-D7E0-C48E-806F4FA174F7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7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024FF07-5DE5-C7EF-6052-60D9107861AA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8DF0000D-2264-7E0B-68B7-2186E1593EDB}"/>
              </a:ext>
            </a:extLst>
          </p:cNvPr>
          <p:cNvSpPr txBox="1"/>
          <p:nvPr/>
        </p:nvSpPr>
        <p:spPr>
          <a:xfrm>
            <a:off x="2782264" y="783660"/>
            <a:ext cx="6579181" cy="11400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ko-KR" altLang="en-US" sz="2400" b="1" dirty="0">
                <a:ea typeface="나눔고딕" panose="020D0604000000000000"/>
              </a:rPr>
              <a:t>주어진 표현을 바르게 배열하여 문장을 완성해 봅시다</a:t>
            </a:r>
            <a:r>
              <a:rPr lang="en-US" altLang="ko-KR" sz="2400" b="1" dirty="0">
                <a:ea typeface="나눔고딕" panose="020D0604000000000000"/>
              </a:rPr>
              <a:t>.</a:t>
            </a:r>
            <a:endParaRPr lang="ko-KR" altLang="ko-KR" sz="2400" b="1" dirty="0">
              <a:ea typeface="나눔고딕" panose="020D0604000000000000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E0AA0527-0975-8B35-E030-71D98F4AC2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D08955D6-8013-F8BB-2134-8D252629DC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1D248A-5FB7-FE44-559A-6775655F6081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연습 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EFFB33BC-90A0-589D-661B-18735447D0FC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80CCC462-C588-4367-0D28-59060A2FB1E8}"/>
              </a:ext>
            </a:extLst>
          </p:cNvPr>
          <p:cNvSpPr/>
          <p:nvPr/>
        </p:nvSpPr>
        <p:spPr>
          <a:xfrm>
            <a:off x="1262013" y="3563636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B32F9C2F-86E8-57A7-46C9-0193D16179A7}"/>
              </a:ext>
            </a:extLst>
          </p:cNvPr>
          <p:cNvSpPr/>
          <p:nvPr/>
        </p:nvSpPr>
        <p:spPr>
          <a:xfrm>
            <a:off x="1262013" y="4953589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4DD551AC-A439-EF21-3EDA-6EF6EA1976FC}"/>
              </a:ext>
            </a:extLst>
          </p:cNvPr>
          <p:cNvSpPr txBox="1">
            <a:spLocks/>
          </p:cNvSpPr>
          <p:nvPr/>
        </p:nvSpPr>
        <p:spPr>
          <a:xfrm>
            <a:off x="1875317" y="3494156"/>
            <a:ext cx="9267165" cy="578493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My new shoes are ____________________________. 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(as / as / my old ones / comfortable)  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2E4BBB0E-AC2B-D472-7CD1-45C0A8FC7E6F}"/>
              </a:ext>
            </a:extLst>
          </p:cNvPr>
          <p:cNvSpPr txBox="1">
            <a:spLocks/>
          </p:cNvSpPr>
          <p:nvPr/>
        </p:nvSpPr>
        <p:spPr>
          <a:xfrm>
            <a:off x="1833513" y="4897422"/>
            <a:ext cx="9063138" cy="731030"/>
          </a:xfrm>
          <a:prstGeom prst="rect">
            <a:avLst/>
          </a:prstGeom>
        </p:spPr>
        <p:txBody>
          <a:bodyPr/>
          <a:lstStyle/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The park is  ____________________________. </a:t>
            </a:r>
          </a:p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(as / as / not / the school yard / big) 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sp>
        <p:nvSpPr>
          <p:cNvPr id="32" name="텍스트 개체 틀 27">
            <a:extLst>
              <a:ext uri="{FF2B5EF4-FFF2-40B4-BE49-F238E27FC236}">
                <a16:creationId xmlns:a16="http://schemas.microsoft.com/office/drawing/2014/main" id="{F6A478FA-0B0D-DC35-F0E9-9142D530F570}"/>
              </a:ext>
            </a:extLst>
          </p:cNvPr>
          <p:cNvSpPr txBox="1">
            <a:spLocks/>
          </p:cNvSpPr>
          <p:nvPr/>
        </p:nvSpPr>
        <p:spPr>
          <a:xfrm>
            <a:off x="1875317" y="2093426"/>
            <a:ext cx="9063138" cy="562937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She runs ____________________________. 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(as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/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as / her friend / quickly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)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3AED5B6-C402-10C2-73F0-D42DFF539E6B}"/>
              </a:ext>
            </a:extLst>
          </p:cNvPr>
          <p:cNvSpPr txBox="1"/>
          <p:nvPr/>
        </p:nvSpPr>
        <p:spPr>
          <a:xfrm>
            <a:off x="3813025" y="2015933"/>
            <a:ext cx="51681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as quickly as her friend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08181D5-5BA4-00C5-D621-EE21064C1612}"/>
              </a:ext>
            </a:extLst>
          </p:cNvPr>
          <p:cNvSpPr txBox="1"/>
          <p:nvPr/>
        </p:nvSpPr>
        <p:spPr>
          <a:xfrm>
            <a:off x="4681347" y="3469708"/>
            <a:ext cx="63913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as comfortable as my old ones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2B72E5-72F3-F36D-1F05-C1D8C631ABB8}"/>
              </a:ext>
            </a:extLst>
          </p:cNvPr>
          <p:cNvSpPr txBox="1"/>
          <p:nvPr/>
        </p:nvSpPr>
        <p:spPr>
          <a:xfrm>
            <a:off x="3563526" y="4822971"/>
            <a:ext cx="64072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not as big as the school yard</a:t>
            </a:r>
          </a:p>
        </p:txBody>
      </p:sp>
    </p:spTree>
    <p:extLst>
      <p:ext uri="{BB962C8B-B14F-4D97-AF65-F5344CB8AC3E}">
        <p14:creationId xmlns:p14="http://schemas.microsoft.com/office/powerpoint/2010/main" val="385021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9767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7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174073" y="2455757"/>
            <a:ext cx="8478350" cy="67710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800" b="1" dirty="0">
                <a:latin typeface="나눔고딕" pitchFamily="2" charset="-127"/>
                <a:ea typeface="나눔고딕" pitchFamily="2" charset="-127"/>
              </a:rPr>
              <a:t>「</a:t>
            </a:r>
            <a:r>
              <a:rPr lang="en-US" altLang="ko-KR" sz="3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make/let/have+ </a:t>
            </a:r>
            <a:r>
              <a:rPr lang="ko-KR" altLang="en-US" sz="3800" b="1" dirty="0">
                <a:latin typeface="나눔고딕" pitchFamily="2" charset="-127"/>
                <a:ea typeface="나눔고딕" pitchFamily="2" charset="-127"/>
              </a:rPr>
              <a:t>목적어 </a:t>
            </a:r>
            <a:r>
              <a:rPr lang="en-US" altLang="ko-KR" sz="3800" b="1" dirty="0">
                <a:latin typeface="나눔고딕" pitchFamily="2" charset="-127"/>
                <a:ea typeface="나눔고딕" pitchFamily="2" charset="-127"/>
              </a:rPr>
              <a:t>+ </a:t>
            </a:r>
            <a:r>
              <a:rPr lang="ko-KR" altLang="en-US" sz="3800" b="1" dirty="0">
                <a:latin typeface="나눔고딕" pitchFamily="2" charset="-127"/>
                <a:ea typeface="나눔고딕" pitchFamily="2" charset="-127"/>
              </a:rPr>
              <a:t>동사원형」</a:t>
            </a:r>
            <a:endParaRPr lang="en-US" altLang="ko-Kore-KR" sz="3800" b="1" dirty="0">
              <a:effectLst/>
              <a:latin typeface="나눔고딕" pitchFamily="2" charset="-127"/>
              <a:ea typeface="나눔고딕" pitchFamily="2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36854" y="651600"/>
            <a:ext cx="1752094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3342173" y="3812289"/>
            <a:ext cx="8478350" cy="67710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800" b="1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「</a:t>
            </a:r>
            <a:r>
              <a:rPr lang="en-US" altLang="ko-KR" sz="3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+ </a:t>
            </a:r>
            <a:r>
              <a:rPr lang="ko-KR" altLang="en-US" sz="3800" b="1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형용사</a:t>
            </a:r>
            <a:r>
              <a:rPr lang="en-US" altLang="ko-KR" sz="3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ko-KR" altLang="en-US" sz="3800" b="1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부사의 </a:t>
            </a:r>
            <a:r>
              <a:rPr lang="ko-KR" altLang="en-US" sz="3800" b="1" dirty="0" err="1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원급</a:t>
            </a:r>
            <a:r>
              <a:rPr lang="ko-KR" altLang="en-US" sz="3800" b="1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 </a:t>
            </a:r>
            <a:r>
              <a:rPr lang="en-US" altLang="ko-KR" sz="3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 as</a:t>
            </a:r>
            <a:r>
              <a:rPr lang="ko-KR" altLang="en-US" sz="3800" b="1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」</a:t>
            </a:r>
            <a:endParaRPr lang="en-US" altLang="ko-Kore-KR" sz="3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6" y="697673"/>
            <a:ext cx="244561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Middle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English 2</a:t>
            </a:r>
            <a:endParaRPr lang="en-US" altLang="ko-Kore-KR" dirty="0">
              <a:effectLst/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6605" y="2527322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662773" y="2527322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256605" y="2510902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A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4185" y="3790065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662773" y="3790065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1214185" y="3773645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4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7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74249" y="1856655"/>
            <a:ext cx="9631580" cy="424205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의미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~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가 </a:t>
            </a:r>
            <a:r>
              <a:rPr lang="en-US" altLang="ko-KR" sz="2800" dirty="0">
                <a:latin typeface="바탕" panose="02030600000101010101" pitchFamily="18" charset="-127"/>
                <a:ea typeface="바탕" panose="02030600000101010101" pitchFamily="18" charset="-127"/>
                <a:cs typeface="Calibri" panose="020F0502020204030204" pitchFamily="34" charset="0"/>
              </a:rPr>
              <a:t>…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하게 하다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만들다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사역동사는 주어가 목적어에게 어떤 것을 하도록 시키거나 </a:t>
            </a:r>
            <a:endParaRPr lang="en-US" altLang="ko-KR" sz="2800" dirty="0">
              <a:latin typeface="Calibri" panose="020F0502020204030204" pitchFamily="34" charset="0"/>
              <a:ea typeface="나눔고딕" pitchFamily="2" charset="-127"/>
              <a:cs typeface="Calibri" panose="020F0502020204030204" pitchFamily="34" charset="0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  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허락하는 동사로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make, let, have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가 있음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The storm </a:t>
            </a:r>
            <a:r>
              <a:rPr lang="en-US" altLang="ko-KR" sz="28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made everyone stay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home.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The teacher doesn’t </a:t>
            </a:r>
            <a:r>
              <a:rPr lang="en-US" altLang="ko-KR" sz="28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let us use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our phones during class.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I </a:t>
            </a:r>
            <a:r>
              <a:rPr lang="en-US" altLang="ko-KR" sz="28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had my sister help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 with the math homework.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40678" y="827772"/>
            <a:ext cx="71106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「</a:t>
            </a:r>
            <a:r>
              <a:rPr lang="en-US" altLang="ko-KR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make/let/have+ </a:t>
            </a:r>
            <a:r>
              <a:rPr lang="ko-KR" altLang="en-US" sz="3600" b="1" dirty="0"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목적어 </a:t>
            </a:r>
            <a:r>
              <a:rPr lang="en-US" altLang="ko-KR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 </a:t>
            </a:r>
            <a:r>
              <a:rPr lang="ko-KR" altLang="en-US" sz="3600" b="1" dirty="0"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동사원형」</a:t>
            </a:r>
            <a:endParaRPr lang="ko-Kore-KR" altLang="en-US" sz="3600" b="1" spc="-150" dirty="0"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</a:t>
            </a:r>
            <a:r>
              <a:rPr lang="en-US" altLang="ko-KR" sz="2800" spc="-1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7E7810-89C7-0CEE-2D2D-9069A1FCB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69186519-6323-2F62-552B-E33D5511450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0706219-8007-CB94-EE3D-C4A7915655D2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7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8147C0DC-EA28-8C8F-6056-CE1C5BA83ACA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C36067B5-4752-6290-D898-CE1BADF4C9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5C563221-91D1-E873-D1B8-3F5656F9CE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FB039B5-F4A2-6C7B-FD2B-DC2D8DB73B68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교과서 </a:t>
            </a:r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1AF0B744-F46E-3075-85C5-70D8F500D9FE}"/>
              </a:ext>
            </a:extLst>
          </p:cNvPr>
          <p:cNvSpPr/>
          <p:nvPr/>
        </p:nvSpPr>
        <p:spPr>
          <a:xfrm>
            <a:off x="1262012" y="1691616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432AC98D-EB21-4BED-B660-2C0735FAB107}"/>
              </a:ext>
            </a:extLst>
          </p:cNvPr>
          <p:cNvSpPr/>
          <p:nvPr/>
        </p:nvSpPr>
        <p:spPr>
          <a:xfrm>
            <a:off x="1252773" y="342900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E12B3126-B32C-0374-ED70-C358FF0D53FE}"/>
              </a:ext>
            </a:extLst>
          </p:cNvPr>
          <p:cNvSpPr/>
          <p:nvPr/>
        </p:nvSpPr>
        <p:spPr>
          <a:xfrm>
            <a:off x="1256316" y="474445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텍스트 개체 틀 27">
            <a:extLst>
              <a:ext uri="{FF2B5EF4-FFF2-40B4-BE49-F238E27FC236}">
                <a16:creationId xmlns:a16="http://schemas.microsoft.com/office/drawing/2014/main" id="{8F785B76-326E-CAEA-3F12-75D27F94C484}"/>
              </a:ext>
            </a:extLst>
          </p:cNvPr>
          <p:cNvSpPr txBox="1">
            <a:spLocks/>
          </p:cNvSpPr>
          <p:nvPr/>
        </p:nvSpPr>
        <p:spPr>
          <a:xfrm>
            <a:off x="1731602" y="3351741"/>
            <a:ext cx="9207625" cy="798969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This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makes the bike’s lock open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300F1991-162D-8899-4055-4E90A23F3BD9}"/>
              </a:ext>
            </a:extLst>
          </p:cNvPr>
          <p:cNvSpPr txBox="1">
            <a:spLocks/>
          </p:cNvSpPr>
          <p:nvPr/>
        </p:nvSpPr>
        <p:spPr>
          <a:xfrm>
            <a:off x="1720774" y="4646966"/>
            <a:ext cx="9207626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This experience also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made me think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that I should share my things with others, too.</a:t>
            </a:r>
          </a:p>
        </p:txBody>
      </p:sp>
      <p:sp>
        <p:nvSpPr>
          <p:cNvPr id="23" name="텍스트 개체 틀 27">
            <a:extLst>
              <a:ext uri="{FF2B5EF4-FFF2-40B4-BE49-F238E27FC236}">
                <a16:creationId xmlns:a16="http://schemas.microsoft.com/office/drawing/2014/main" id="{B5CD4B85-1373-CD6C-DF6C-CB9A278F5368}"/>
              </a:ext>
            </a:extLst>
          </p:cNvPr>
          <p:cNvSpPr txBox="1">
            <a:spLocks/>
          </p:cNvSpPr>
          <p:nvPr/>
        </p:nvSpPr>
        <p:spPr>
          <a:xfrm>
            <a:off x="1730012" y="5742000"/>
            <a:ext cx="9423764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또한 이 경험은 제가 제 물건을 다른 사람들과 </a:t>
            </a:r>
            <a:r>
              <a:rPr lang="ko-KR" alt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공유해야겠다고</a:t>
            </a:r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 생각하게 만들었습니다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ED2FFE63-33D1-933A-2413-DB0827900957}"/>
              </a:ext>
            </a:extLst>
          </p:cNvPr>
          <p:cNvSpPr txBox="1">
            <a:spLocks/>
          </p:cNvSpPr>
          <p:nvPr/>
        </p:nvSpPr>
        <p:spPr>
          <a:xfrm>
            <a:off x="1730011" y="1586418"/>
            <a:ext cx="9024544" cy="88735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Let me tell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you about my experience with the sharing economy.</a:t>
            </a:r>
          </a:p>
        </p:txBody>
      </p:sp>
      <p:sp>
        <p:nvSpPr>
          <p:cNvPr id="26" name="텍스트 개체 틀 27">
            <a:extLst>
              <a:ext uri="{FF2B5EF4-FFF2-40B4-BE49-F238E27FC236}">
                <a16:creationId xmlns:a16="http://schemas.microsoft.com/office/drawing/2014/main" id="{304AAB89-7B84-989F-95B8-EBAA3BA7D6C6}"/>
              </a:ext>
            </a:extLst>
          </p:cNvPr>
          <p:cNvSpPr txBox="1">
            <a:spLocks/>
          </p:cNvSpPr>
          <p:nvPr/>
        </p:nvSpPr>
        <p:spPr>
          <a:xfrm>
            <a:off x="1720773" y="3914715"/>
            <a:ext cx="903378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이는 자전거의 자물쇠가 열리게 만듭니다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BE07885A-DE5C-45FD-847E-E7CCF495B90A}"/>
              </a:ext>
            </a:extLst>
          </p:cNvPr>
          <p:cNvSpPr txBox="1">
            <a:spLocks/>
          </p:cNvSpPr>
          <p:nvPr/>
        </p:nvSpPr>
        <p:spPr>
          <a:xfrm>
            <a:off x="1730011" y="2651558"/>
            <a:ext cx="922241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공유 경제에 관한 저의 경험에 대해 이야기해 드리겠습니다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91034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0076A-EDC4-B274-C204-0223D902D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62D6218C-0398-6929-4F16-2EF66329F21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C5AD811-1059-9F52-FD41-E0F3655ED327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7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62873D9E-0444-BD6B-D053-3EEC8D926AD1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E9228E5D-B871-E404-C02F-D64E0E42C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4C84CEB5-ED1C-531F-C43C-DE79483EA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9842D73-42BF-9E0A-20D2-9B61456F810F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추가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3047AA92-0988-D0A0-BA49-AE17605EA401}"/>
              </a:ext>
            </a:extLst>
          </p:cNvPr>
          <p:cNvSpPr/>
          <p:nvPr/>
        </p:nvSpPr>
        <p:spPr>
          <a:xfrm>
            <a:off x="1262012" y="177048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209A9F8B-E8D4-5A70-6223-93280465BA04}"/>
              </a:ext>
            </a:extLst>
          </p:cNvPr>
          <p:cNvSpPr/>
          <p:nvPr/>
        </p:nvSpPr>
        <p:spPr>
          <a:xfrm>
            <a:off x="1262012" y="34911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B6B65259-DAE3-5EEF-9E9F-74BB8ED73512}"/>
              </a:ext>
            </a:extLst>
          </p:cNvPr>
          <p:cNvSpPr/>
          <p:nvPr/>
        </p:nvSpPr>
        <p:spPr>
          <a:xfrm>
            <a:off x="1262012" y="5180982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텍스트 개체 틀 27">
            <a:extLst>
              <a:ext uri="{FF2B5EF4-FFF2-40B4-BE49-F238E27FC236}">
                <a16:creationId xmlns:a16="http://schemas.microsoft.com/office/drawing/2014/main" id="{C7D8B2F9-D882-A5C4-B78D-419D8E4A2A5A}"/>
              </a:ext>
            </a:extLst>
          </p:cNvPr>
          <p:cNvSpPr txBox="1">
            <a:spLocks/>
          </p:cNvSpPr>
          <p:nvPr/>
        </p:nvSpPr>
        <p:spPr>
          <a:xfrm>
            <a:off x="1722363" y="3400598"/>
            <a:ext cx="8135232" cy="7989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Dad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had me clean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the garage on Saturday.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DB15726C-F875-5629-6F58-EC9B093A0BDA}"/>
              </a:ext>
            </a:extLst>
          </p:cNvPr>
          <p:cNvSpPr txBox="1">
            <a:spLocks/>
          </p:cNvSpPr>
          <p:nvPr/>
        </p:nvSpPr>
        <p:spPr>
          <a:xfrm>
            <a:off x="1721545" y="5179204"/>
            <a:ext cx="9638909" cy="70788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My mom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let me watch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TV after I finished my homework.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3" name="텍스트 개체 틀 27">
            <a:extLst>
              <a:ext uri="{FF2B5EF4-FFF2-40B4-BE49-F238E27FC236}">
                <a16:creationId xmlns:a16="http://schemas.microsoft.com/office/drawing/2014/main" id="{34F9B41E-4303-3828-8025-09F18F16C34B}"/>
              </a:ext>
            </a:extLst>
          </p:cNvPr>
          <p:cNvSpPr txBox="1">
            <a:spLocks/>
          </p:cNvSpPr>
          <p:nvPr/>
        </p:nvSpPr>
        <p:spPr>
          <a:xfrm>
            <a:off x="1730011" y="5849325"/>
            <a:ext cx="853318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엄마는 내가 숙제를 끝낸 후 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TV</a:t>
            </a:r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를 보게 </a:t>
            </a:r>
            <a:r>
              <a:rPr lang="ko-KR" alt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해주셨다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6F0F53C1-B918-58CC-F055-88ABA68B747F}"/>
              </a:ext>
            </a:extLst>
          </p:cNvPr>
          <p:cNvSpPr txBox="1">
            <a:spLocks/>
          </p:cNvSpPr>
          <p:nvPr/>
        </p:nvSpPr>
        <p:spPr>
          <a:xfrm>
            <a:off x="1721545" y="1678796"/>
            <a:ext cx="8135232" cy="88735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The coach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made the athletes run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up the hill.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6" name="텍스트 개체 틀 27">
            <a:extLst>
              <a:ext uri="{FF2B5EF4-FFF2-40B4-BE49-F238E27FC236}">
                <a16:creationId xmlns:a16="http://schemas.microsoft.com/office/drawing/2014/main" id="{12780805-D8A2-498E-207F-1862559B39AF}"/>
              </a:ext>
            </a:extLst>
          </p:cNvPr>
          <p:cNvSpPr txBox="1">
            <a:spLocks/>
          </p:cNvSpPr>
          <p:nvPr/>
        </p:nvSpPr>
        <p:spPr>
          <a:xfrm>
            <a:off x="1730012" y="4092602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아빠는 내가 토요일에 차고를 청소하게 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F4294593-3A41-140A-4BAF-41F5AE1E220A}"/>
              </a:ext>
            </a:extLst>
          </p:cNvPr>
          <p:cNvSpPr txBox="1">
            <a:spLocks/>
          </p:cNvSpPr>
          <p:nvPr/>
        </p:nvSpPr>
        <p:spPr>
          <a:xfrm>
            <a:off x="1730011" y="2387353"/>
            <a:ext cx="922241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코치는 선수들에게 언덕 위로 달리게 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227057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5053D-1F6C-61BE-395B-4847D4728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003173A0-C6B9-860D-CB6F-5167D6E93F7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B80B3BB-E3EE-110C-18BE-307EBC51F872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7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23BA1C43-B5BC-B284-2EB6-CF2E14E4BE93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13FB952-76AF-1179-6A35-A573A5A36188}"/>
              </a:ext>
            </a:extLst>
          </p:cNvPr>
          <p:cNvSpPr txBox="1"/>
          <p:nvPr/>
        </p:nvSpPr>
        <p:spPr>
          <a:xfrm>
            <a:off x="2782264" y="783660"/>
            <a:ext cx="6579181" cy="11400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ko-KR" altLang="en-US" sz="2400" b="1" dirty="0">
                <a:ea typeface="나눔고딕" panose="020D0604000000000000"/>
              </a:rPr>
              <a:t>주어진 표현을 바르게 배열하여 문장을 완성해 봅시다</a:t>
            </a:r>
            <a:r>
              <a:rPr lang="en-US" altLang="ko-KR" sz="2400" b="1" dirty="0">
                <a:ea typeface="나눔고딕" panose="020D0604000000000000"/>
              </a:rPr>
              <a:t>.</a:t>
            </a:r>
            <a:endParaRPr lang="ko-KR" altLang="ko-KR" sz="2400" b="1" dirty="0">
              <a:ea typeface="나눔고딕" panose="020D0604000000000000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05F184A-F78C-9179-6BD6-556714E11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75778183-D063-9FB9-237B-74CB98829F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1AA6853-292C-88A9-588C-DED5B3981113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연습 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73C23FCA-4498-5AC9-71F7-97612A61C7D0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8EB43FFB-2472-FE7A-705A-3FAA7C2167A8}"/>
              </a:ext>
            </a:extLst>
          </p:cNvPr>
          <p:cNvSpPr/>
          <p:nvPr/>
        </p:nvSpPr>
        <p:spPr>
          <a:xfrm>
            <a:off x="1262013" y="351717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F2EFCE80-99EB-5718-87A7-840873CAE9AB}"/>
              </a:ext>
            </a:extLst>
          </p:cNvPr>
          <p:cNvSpPr/>
          <p:nvPr/>
        </p:nvSpPr>
        <p:spPr>
          <a:xfrm>
            <a:off x="1262013" y="4953589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E80DC3DD-9187-48E2-A70E-7366B353CE14}"/>
              </a:ext>
            </a:extLst>
          </p:cNvPr>
          <p:cNvSpPr txBox="1">
            <a:spLocks/>
          </p:cNvSpPr>
          <p:nvPr/>
        </p:nvSpPr>
        <p:spPr>
          <a:xfrm>
            <a:off x="1875317" y="3494156"/>
            <a:ext cx="8221453" cy="578493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The teacher _____________________________. 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(write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/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made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/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the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students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/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an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essay)  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180A5AFE-603A-1DD5-64C1-D1A5F8FF2552}"/>
              </a:ext>
            </a:extLst>
          </p:cNvPr>
          <p:cNvSpPr txBox="1">
            <a:spLocks/>
          </p:cNvSpPr>
          <p:nvPr/>
        </p:nvSpPr>
        <p:spPr>
          <a:xfrm>
            <a:off x="1833513" y="4897422"/>
            <a:ext cx="9063138" cy="731030"/>
          </a:xfrm>
          <a:prstGeom prst="rect">
            <a:avLst/>
          </a:prstGeom>
        </p:spPr>
        <p:txBody>
          <a:bodyPr/>
          <a:lstStyle/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Jake _____________________________. </a:t>
            </a:r>
          </a:p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(his brother / carry / had / the bag) 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sp>
        <p:nvSpPr>
          <p:cNvPr id="32" name="텍스트 개체 틀 27">
            <a:extLst>
              <a:ext uri="{FF2B5EF4-FFF2-40B4-BE49-F238E27FC236}">
                <a16:creationId xmlns:a16="http://schemas.microsoft.com/office/drawing/2014/main" id="{A913C554-0744-D539-A765-40F33D646BF1}"/>
              </a:ext>
            </a:extLst>
          </p:cNvPr>
          <p:cNvSpPr txBox="1">
            <a:spLocks/>
          </p:cNvSpPr>
          <p:nvPr/>
        </p:nvSpPr>
        <p:spPr>
          <a:xfrm>
            <a:off x="1875317" y="2093426"/>
            <a:ext cx="9063138" cy="562937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My sister _____________________________. 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(her bicycle / borrow / let / me)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891887F-EF3D-555E-7E92-463A85D645B5}"/>
              </a:ext>
            </a:extLst>
          </p:cNvPr>
          <p:cNvSpPr txBox="1"/>
          <p:nvPr/>
        </p:nvSpPr>
        <p:spPr>
          <a:xfrm>
            <a:off x="3813025" y="2015933"/>
            <a:ext cx="51681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let me borrow her bicycle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88511D8-ABC3-87EE-26E3-9A3601312B76}"/>
              </a:ext>
            </a:extLst>
          </p:cNvPr>
          <p:cNvSpPr txBox="1"/>
          <p:nvPr/>
        </p:nvSpPr>
        <p:spPr>
          <a:xfrm>
            <a:off x="3842362" y="3431180"/>
            <a:ext cx="63913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made the students write an essay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5BD2F7-EAA3-BAB4-7E9A-B8AB726E44E3}"/>
              </a:ext>
            </a:extLst>
          </p:cNvPr>
          <p:cNvSpPr txBox="1"/>
          <p:nvPr/>
        </p:nvSpPr>
        <p:spPr>
          <a:xfrm>
            <a:off x="2405013" y="4848579"/>
            <a:ext cx="64072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had his brother carry the bag</a:t>
            </a:r>
          </a:p>
        </p:txBody>
      </p:sp>
    </p:spTree>
    <p:extLst>
      <p:ext uri="{BB962C8B-B14F-4D97-AF65-F5344CB8AC3E}">
        <p14:creationId xmlns:p14="http://schemas.microsoft.com/office/powerpoint/2010/main" val="67714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7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280210" y="1780772"/>
            <a:ext cx="9631580" cy="424205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의미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~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만큼 </a:t>
            </a:r>
            <a:r>
              <a:rPr lang="en-US" altLang="ko-KR" sz="2800" dirty="0">
                <a:latin typeface="바탕" panose="02030600000101010101" pitchFamily="18" charset="-127"/>
                <a:ea typeface="바탕" panose="02030600000101010101" pitchFamily="18" charset="-127"/>
                <a:cs typeface="Calibri" panose="020F0502020204030204" pitchFamily="34" charset="0"/>
              </a:rPr>
              <a:t>…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한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하게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]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두 번째 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뒤에는 비교 대상이 옴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My bag is 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heavy as 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yours.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He runs 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fast as 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 friend.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부정문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「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 as +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형용사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부사의 </a:t>
            </a:r>
            <a:r>
              <a:rPr lang="ko-KR" altLang="en-US" sz="2800" dirty="0" err="1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원급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 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 as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」</a:t>
            </a:r>
            <a:endParaRPr lang="en-US" altLang="ko-KR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The question 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was not as easy as 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first one.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「</a:t>
            </a:r>
            <a:r>
              <a:rPr lang="en-US" altLang="ko-KR" sz="3600" b="1" dirty="0">
                <a:ea typeface="나눔고딕" panose="020D0604000000000000"/>
              </a:rPr>
              <a:t>as + </a:t>
            </a:r>
            <a:r>
              <a:rPr lang="ko-KR" altLang="en-US" sz="3600" b="1" dirty="0">
                <a:ea typeface="나눔고딕" panose="020D0604000000000000"/>
              </a:rPr>
              <a:t>형용사</a:t>
            </a:r>
            <a:r>
              <a:rPr lang="en-US" altLang="ko-KR" sz="3600" b="1" dirty="0">
                <a:ea typeface="나눔고딕" panose="020D0604000000000000"/>
              </a:rPr>
              <a:t>/</a:t>
            </a:r>
            <a:r>
              <a:rPr lang="ko-KR" altLang="en-US" sz="3600" b="1" dirty="0">
                <a:ea typeface="나눔고딕" panose="020D0604000000000000"/>
              </a:rPr>
              <a:t>부사의 </a:t>
            </a:r>
            <a:r>
              <a:rPr lang="ko-KR" altLang="en-US" sz="3600" b="1" dirty="0" err="1">
                <a:ea typeface="나눔고딕" panose="020D0604000000000000"/>
              </a:rPr>
              <a:t>원급</a:t>
            </a:r>
            <a:r>
              <a:rPr lang="ko-KR" altLang="en-US" sz="3600" b="1" dirty="0">
                <a:ea typeface="나눔고딕" panose="020D0604000000000000"/>
              </a:rPr>
              <a:t> </a:t>
            </a:r>
            <a:r>
              <a:rPr lang="en-US" altLang="ko-KR" sz="3600" b="1" dirty="0">
                <a:ea typeface="나눔고딕" panose="020D0604000000000000"/>
              </a:rPr>
              <a:t>+ as</a:t>
            </a:r>
            <a:r>
              <a:rPr lang="ko-KR" altLang="en-US" sz="3600" b="1" dirty="0">
                <a:ea typeface="나눔고딕" panose="020D0604000000000000"/>
              </a:rPr>
              <a:t>」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478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7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교과서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878201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텍스트 개체 틀 27">
            <a:extLst>
              <a:ext uri="{FF2B5EF4-FFF2-40B4-BE49-F238E27FC236}">
                <a16:creationId xmlns:a16="http://schemas.microsoft.com/office/drawing/2014/main" id="{C8CB0528-A647-4DEC-A2E3-0BB399F3DED7}"/>
              </a:ext>
            </a:extLst>
          </p:cNvPr>
          <p:cNvSpPr txBox="1">
            <a:spLocks/>
          </p:cNvSpPr>
          <p:nvPr/>
        </p:nvSpPr>
        <p:spPr>
          <a:xfrm>
            <a:off x="1789203" y="2094833"/>
            <a:ext cx="9333142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It looked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as good as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a new one.</a:t>
            </a: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6D250B7A-1E79-4974-B29F-32F8A666AEFA}"/>
              </a:ext>
            </a:extLst>
          </p:cNvPr>
          <p:cNvSpPr txBox="1">
            <a:spLocks/>
          </p:cNvSpPr>
          <p:nvPr/>
        </p:nvSpPr>
        <p:spPr>
          <a:xfrm>
            <a:off x="1721545" y="2768707"/>
            <a:ext cx="977450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그것은 새것만큼 좋아 보였습니다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D6799BB2-09CD-474D-A7F6-451915D25767}"/>
              </a:ext>
            </a:extLst>
          </p:cNvPr>
          <p:cNvSpPr txBox="1">
            <a:spLocks/>
          </p:cNvSpPr>
          <p:nvPr/>
        </p:nvSpPr>
        <p:spPr>
          <a:xfrm>
            <a:off x="1789203" y="3769934"/>
            <a:ext cx="8709268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The backpack wasn’t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as big as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my old one, but it was in great condition.</a:t>
            </a: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373A531D-ADBD-4D68-B1A9-54374EFF00A7}"/>
              </a:ext>
            </a:extLst>
          </p:cNvPr>
          <p:cNvSpPr txBox="1">
            <a:spLocks/>
          </p:cNvSpPr>
          <p:nvPr/>
        </p:nvSpPr>
        <p:spPr>
          <a:xfrm>
            <a:off x="1789203" y="4944633"/>
            <a:ext cx="8388350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책가방은 제 예전 것만큼 크지는 않았지만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, </a:t>
            </a:r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상태가 훌륭했습니다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25865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추가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62012" y="177048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62012" y="34911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80E88E2E-B05A-4089-86AC-644921DECFB7}"/>
              </a:ext>
            </a:extLst>
          </p:cNvPr>
          <p:cNvSpPr/>
          <p:nvPr/>
        </p:nvSpPr>
        <p:spPr>
          <a:xfrm>
            <a:off x="1262012" y="5180982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텍스트 개체 틀 27">
            <a:extLst>
              <a:ext uri="{FF2B5EF4-FFF2-40B4-BE49-F238E27FC236}">
                <a16:creationId xmlns:a16="http://schemas.microsoft.com/office/drawing/2014/main" id="{B51CB551-67A3-49FE-98D2-0FAC3AE0CE62}"/>
              </a:ext>
            </a:extLst>
          </p:cNvPr>
          <p:cNvSpPr txBox="1">
            <a:spLocks/>
          </p:cNvSpPr>
          <p:nvPr/>
        </p:nvSpPr>
        <p:spPr>
          <a:xfrm>
            <a:off x="1851866" y="3433139"/>
            <a:ext cx="8135232" cy="7989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This book is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not as interesting</a:t>
            </a:r>
            <a:r>
              <a:rPr lang="ko-KR" altLang="en-US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as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the other one. 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A8E1290A-1A30-45A4-945D-0E8755F46C84}"/>
              </a:ext>
            </a:extLst>
          </p:cNvPr>
          <p:cNvSpPr txBox="1">
            <a:spLocks/>
          </p:cNvSpPr>
          <p:nvPr/>
        </p:nvSpPr>
        <p:spPr>
          <a:xfrm>
            <a:off x="1833513" y="5099620"/>
            <a:ext cx="7690380" cy="70788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He does not speak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as clearly as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his teacher.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80CB41C0-D9EE-4480-9CA9-F16303A44A59}"/>
              </a:ext>
            </a:extLst>
          </p:cNvPr>
          <p:cNvSpPr txBox="1">
            <a:spLocks/>
          </p:cNvSpPr>
          <p:nvPr/>
        </p:nvSpPr>
        <p:spPr>
          <a:xfrm>
            <a:off x="1833513" y="5777647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그는 선생님만큼 또렷하게 말하지 않는다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 </a:t>
            </a: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45377C15-15A5-4AE1-BA69-411528E2EB3A}"/>
              </a:ext>
            </a:extLst>
          </p:cNvPr>
          <p:cNvSpPr txBox="1">
            <a:spLocks/>
          </p:cNvSpPr>
          <p:nvPr/>
        </p:nvSpPr>
        <p:spPr>
          <a:xfrm>
            <a:off x="1851866" y="1706228"/>
            <a:ext cx="8135232" cy="88735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Today is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as cold as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yesterday.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1" name="텍스트 개체 틀 27">
            <a:extLst>
              <a:ext uri="{FF2B5EF4-FFF2-40B4-BE49-F238E27FC236}">
                <a16:creationId xmlns:a16="http://schemas.microsoft.com/office/drawing/2014/main" id="{3F588479-7568-4BF0-8C3D-B21A71E263F8}"/>
              </a:ext>
            </a:extLst>
          </p:cNvPr>
          <p:cNvSpPr txBox="1">
            <a:spLocks/>
          </p:cNvSpPr>
          <p:nvPr/>
        </p:nvSpPr>
        <p:spPr>
          <a:xfrm>
            <a:off x="1852684" y="4185708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이 책은 다른 것만큼 흥미롭지 않다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 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32" name="텍스트 개체 틀 27">
            <a:extLst>
              <a:ext uri="{FF2B5EF4-FFF2-40B4-BE49-F238E27FC236}">
                <a16:creationId xmlns:a16="http://schemas.microsoft.com/office/drawing/2014/main" id="{0D9238B8-2E06-4527-A407-43979D56A801}"/>
              </a:ext>
            </a:extLst>
          </p:cNvPr>
          <p:cNvSpPr txBox="1">
            <a:spLocks/>
          </p:cNvSpPr>
          <p:nvPr/>
        </p:nvSpPr>
        <p:spPr>
          <a:xfrm>
            <a:off x="1851866" y="2463906"/>
            <a:ext cx="789349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오늘은 어제만큼 춥다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 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846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1203</TotalTime>
  <Words>582</Words>
  <Application>Microsoft Office PowerPoint</Application>
  <PresentationFormat>와이드스크린</PresentationFormat>
  <Paragraphs>98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7" baseType="lpstr">
      <vt:lpstr>나눔고딕</vt:lpstr>
      <vt:lpstr>바탕</vt:lpstr>
      <vt:lpstr>Aptos</vt:lpstr>
      <vt:lpstr>Aptos Display</vt:lpstr>
      <vt:lpstr>Arial</vt:lpstr>
      <vt:lpstr>Calibri</vt:lpstr>
      <vt:lpstr>Office 테마</vt:lpstr>
      <vt:lpstr>Lesson 7   Buy, Sell, Share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유소영</cp:lastModifiedBy>
  <cp:revision>92</cp:revision>
  <dcterms:created xsi:type="dcterms:W3CDTF">2024-07-02T00:56:12Z</dcterms:created>
  <dcterms:modified xsi:type="dcterms:W3CDTF">2025-12-05T07:47:15Z</dcterms:modified>
</cp:coreProperties>
</file>